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7"/>
  </p:notesMasterIdLst>
  <p:sldIdLst>
    <p:sldId id="256" r:id="rId2"/>
    <p:sldId id="268" r:id="rId3"/>
    <p:sldId id="270" r:id="rId4"/>
    <p:sldId id="269" r:id="rId5"/>
    <p:sldId id="257" r:id="rId6"/>
    <p:sldId id="258" r:id="rId7"/>
    <p:sldId id="259" r:id="rId8"/>
    <p:sldId id="265" r:id="rId9"/>
    <p:sldId id="260" r:id="rId10"/>
    <p:sldId id="271" r:id="rId11"/>
    <p:sldId id="261" r:id="rId12"/>
    <p:sldId id="266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D7CD2-A8BB-4EF0-9794-A68C1BC3673E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20174-BBA1-4CC9-B583-890566864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3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Follow link and go through how to fill out the form with</a:t>
            </a:r>
            <a:r>
              <a:rPr lang="en-US" baseline="0" dirty="0" smtClean="0"/>
              <a:t> club reps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20174-BBA1-4CC9-B583-890566864A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2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8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7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35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4235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06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0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16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26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6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0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5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6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1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2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0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6200-E99D-4CA9-B550-716A3177135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6CD83-219B-47D4-901C-5B8F495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817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k.edu/student_life/forms_docs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Club Service Funding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 Recognize and Encourage Involvement</a:t>
            </a:r>
          </a:p>
          <a:p>
            <a:r>
              <a:rPr lang="en-US" dirty="0" smtClean="0"/>
              <a:t>(aka “CSF”)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Host an Event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36872"/>
            <a:ext cx="8534400" cy="41401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Events are activities that are sponsored by one or more chartered clubs.  </a:t>
            </a:r>
          </a:p>
          <a:p>
            <a:r>
              <a:rPr lang="en-US" dirty="0" smtClean="0"/>
              <a:t>Sponsoring clubs can earn money as follows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	Two </a:t>
            </a:r>
            <a:r>
              <a:rPr lang="en-US" sz="2000" dirty="0"/>
              <a:t>(2) hours of planning for each hour of the event</a:t>
            </a:r>
          </a:p>
          <a:p>
            <a:pPr marL="0" indent="0">
              <a:buNone/>
            </a:pPr>
            <a:r>
              <a:rPr lang="en-US" sz="2000" dirty="0" smtClean="0"/>
              <a:t>	+A </a:t>
            </a:r>
            <a:r>
              <a:rPr lang="en-US" sz="2000" dirty="0"/>
              <a:t>maximum of two (2) hours for set up</a:t>
            </a:r>
          </a:p>
          <a:p>
            <a:pPr marL="0" indent="0">
              <a:buNone/>
            </a:pPr>
            <a:r>
              <a:rPr lang="en-US" sz="2000" dirty="0" smtClean="0"/>
              <a:t>	+The </a:t>
            </a:r>
            <a:r>
              <a:rPr lang="en-US" sz="2000" dirty="0"/>
              <a:t>actual hours of the event</a:t>
            </a:r>
          </a:p>
          <a:p>
            <a:pPr marL="0" indent="0">
              <a:buNone/>
            </a:pPr>
            <a:r>
              <a:rPr lang="en-US" sz="2000" dirty="0" smtClean="0"/>
              <a:t>	+A </a:t>
            </a:r>
            <a:r>
              <a:rPr lang="en-US" sz="2000" dirty="0"/>
              <a:t>maximum of two (2) hours for </a:t>
            </a:r>
            <a:r>
              <a:rPr lang="en-US" sz="2000" dirty="0" smtClean="0"/>
              <a:t>takedown</a:t>
            </a:r>
          </a:p>
          <a:p>
            <a:pPr marL="0" indent="0">
              <a:buNone/>
            </a:pPr>
            <a:r>
              <a:rPr lang="en-US" sz="2000" dirty="0" smtClean="0"/>
              <a:t>	= The total hours earned for the event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1800" b="1" u="sng" dirty="0" smtClean="0"/>
              <a:t>You must advertise your event for at least 1 week to qualify for CSF</a:t>
            </a:r>
          </a:p>
        </p:txBody>
      </p:sp>
    </p:spTree>
    <p:extLst>
      <p:ext uri="{BB962C8B-B14F-4D97-AF65-F5344CB8AC3E}">
        <p14:creationId xmlns:p14="http://schemas.microsoft.com/office/powerpoint/2010/main" val="311980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Host a Movie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8229600" cy="3835327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licensing fee is required to show movies in public</a:t>
            </a:r>
          </a:p>
          <a:p>
            <a:endParaRPr lang="en-US" dirty="0" smtClean="0"/>
          </a:p>
          <a:p>
            <a:r>
              <a:rPr lang="en-US" sz="2800" dirty="0" smtClean="0"/>
              <a:t>Sponsoring clubs can earn money as follows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/>
              <a:t> 2 </a:t>
            </a:r>
            <a:r>
              <a:rPr lang="en-US" dirty="0" err="1" smtClean="0"/>
              <a:t>hrs</a:t>
            </a:r>
            <a:r>
              <a:rPr lang="en-US" dirty="0" smtClean="0"/>
              <a:t> max planning time </a:t>
            </a:r>
          </a:p>
          <a:p>
            <a:pPr marL="457200" lvl="1" indent="0">
              <a:buNone/>
            </a:pPr>
            <a:r>
              <a:rPr lang="en-US" dirty="0" smtClean="0"/>
              <a:t>+2 </a:t>
            </a:r>
            <a:r>
              <a:rPr lang="en-US" dirty="0" err="1" smtClean="0"/>
              <a:t>hrs</a:t>
            </a:r>
            <a:r>
              <a:rPr lang="en-US" dirty="0" smtClean="0"/>
              <a:t> max for set-up </a:t>
            </a:r>
          </a:p>
          <a:p>
            <a:pPr marL="457200" lvl="1" indent="0">
              <a:buNone/>
            </a:pPr>
            <a:r>
              <a:rPr lang="en-US" dirty="0" smtClean="0"/>
              <a:t>+Actual </a:t>
            </a:r>
            <a:r>
              <a:rPr lang="en-US" dirty="0" err="1" smtClean="0"/>
              <a:t>hrs</a:t>
            </a:r>
            <a:r>
              <a:rPr lang="en-US" dirty="0" smtClean="0"/>
              <a:t> of event</a:t>
            </a:r>
          </a:p>
          <a:p>
            <a:pPr marL="457200" lvl="1" indent="0">
              <a:buNone/>
            </a:pPr>
            <a:r>
              <a:rPr lang="en-US" dirty="0" smtClean="0"/>
              <a:t>+2 </a:t>
            </a:r>
            <a:r>
              <a:rPr lang="en-US" dirty="0" err="1"/>
              <a:t>hrs</a:t>
            </a:r>
            <a:r>
              <a:rPr lang="en-US" dirty="0"/>
              <a:t> max for </a:t>
            </a:r>
            <a:r>
              <a:rPr lang="en-US" dirty="0" smtClean="0"/>
              <a:t>take-down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= the total </a:t>
            </a:r>
            <a:r>
              <a:rPr lang="en-US" dirty="0" err="1" smtClean="0"/>
              <a:t>hrs</a:t>
            </a:r>
            <a:r>
              <a:rPr lang="en-US" dirty="0" smtClean="0"/>
              <a:t> earned </a:t>
            </a:r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 algn="ctr">
              <a:buNone/>
            </a:pPr>
            <a:r>
              <a:rPr lang="en-US" sz="1800" b="1" u="sng" dirty="0" smtClean="0"/>
              <a:t>You </a:t>
            </a:r>
            <a:r>
              <a:rPr lang="en-US" sz="1800" b="1" u="sng" dirty="0"/>
              <a:t>must advertise your event for at least 1 week to qualify for CSF</a:t>
            </a:r>
          </a:p>
          <a:p>
            <a:pPr marL="457200" lvl="1" indent="0"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Club/Involvement Fair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153400" cy="35993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ASCC event that clubs participate in to show off their club to the college and recruit new members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Clubs are expected to participate and this event is held every quarter. </a:t>
            </a:r>
          </a:p>
          <a:p>
            <a:pPr marL="0" indent="0" algn="ctr">
              <a:buNone/>
            </a:pPr>
            <a:r>
              <a:rPr lang="en-US" sz="2800" b="1" dirty="0" smtClean="0"/>
              <a:t>4 </a:t>
            </a:r>
            <a:r>
              <a:rPr lang="en-US" sz="2800" b="1" dirty="0" err="1" smtClean="0"/>
              <a:t>hrs</a:t>
            </a:r>
            <a:r>
              <a:rPr lang="en-US" sz="2800" b="1" dirty="0" smtClean="0"/>
              <a:t> max allotted for Involvement Fair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081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153400" cy="359931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3500" dirty="0" smtClean="0"/>
              <a:t>Service as a member of approved Committee</a:t>
            </a:r>
          </a:p>
          <a:p>
            <a:pPr marL="0" indent="0" algn="ctr">
              <a:buNone/>
            </a:pPr>
            <a:r>
              <a:rPr lang="en-US" sz="2800" dirty="0" smtClean="0"/>
              <a:t>Examples: Tenure review committee, eLearning Committee .  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The ASCC Vice-President assigns students to committees</a:t>
            </a:r>
          </a:p>
          <a:p>
            <a:pPr lvl="1"/>
            <a:r>
              <a:rPr lang="en-US" sz="2400" dirty="0" smtClean="0"/>
              <a:t>There is a separate application form required for this type of service. </a:t>
            </a:r>
            <a:endParaRPr lang="en-US" sz="2400" dirty="0"/>
          </a:p>
          <a:p>
            <a:pPr marL="0" indent="0" algn="ctr">
              <a:buNone/>
            </a:pPr>
            <a:r>
              <a:rPr lang="en-US" sz="3200" dirty="0" smtClean="0"/>
              <a:t>CSF Forms for Committee are </a:t>
            </a:r>
            <a:r>
              <a:rPr lang="en-US" sz="3200" dirty="0" smtClean="0">
                <a:solidFill>
                  <a:schemeClr val="tx2">
                    <a:lumMod val="25000"/>
                  </a:schemeClr>
                </a:solidFill>
              </a:rPr>
              <a:t>grey</a:t>
            </a:r>
            <a:r>
              <a:rPr lang="en-US" sz="3200" dirty="0" smtClean="0"/>
              <a:t> and can be found in PUB 160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 to CSF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305800" cy="35993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u="sng" dirty="0" smtClean="0"/>
              <a:t>Cannot be combined with any other offer.</a:t>
            </a:r>
          </a:p>
          <a:p>
            <a:pPr lvl="1"/>
            <a:r>
              <a:rPr lang="en-US" sz="2400" dirty="0" smtClean="0"/>
              <a:t>You cannot earn CSF if you are getting paid, earning extra credit etc. </a:t>
            </a:r>
          </a:p>
          <a:p>
            <a:endParaRPr lang="en-US" sz="2800" dirty="0" smtClean="0"/>
          </a:p>
          <a:p>
            <a:r>
              <a:rPr lang="en-US" sz="2800" dirty="0" smtClean="0"/>
              <a:t>Up to $1000 per quarter as money allows</a:t>
            </a:r>
          </a:p>
          <a:p>
            <a:r>
              <a:rPr lang="en-US" sz="2800" dirty="0"/>
              <a:t>No more then 4 people per Club for Committee CSF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36873"/>
            <a:ext cx="8382000" cy="3599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Available in PUB 160 at the Club Information stand</a:t>
            </a:r>
          </a:p>
          <a:p>
            <a:endParaRPr lang="en-US" sz="2800" dirty="0" smtClean="0"/>
          </a:p>
          <a:p>
            <a:r>
              <a:rPr lang="en-US" sz="2800" dirty="0" smtClean="0"/>
              <a:t>Or online at </a:t>
            </a:r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www.clark.edu/student_life/forms_docs.php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Reference the CSF Packet or Club Handbook for more information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CSF?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639" y="2209800"/>
            <a:ext cx="8153400" cy="40639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lvl="0" indent="0" algn="ctr">
              <a:buNone/>
            </a:pPr>
            <a:r>
              <a:rPr lang="en-US" sz="3400" dirty="0" smtClean="0"/>
              <a:t>CSF </a:t>
            </a:r>
            <a:r>
              <a:rPr lang="en-US" sz="3400" dirty="0"/>
              <a:t>refers to funding that the ASCC allocates to highly active clubs for their service to the campus and the community.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ASCC </a:t>
            </a:r>
            <a:r>
              <a:rPr lang="en-US" dirty="0"/>
              <a:t>provides funds to the clubs so that they can fund activities that further their goals in accordance with their Statement of Purpose.</a:t>
            </a:r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54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can I earn?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8153400" cy="40639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Club members will receive $10 per hour per member of CSF.</a:t>
            </a:r>
          </a:p>
          <a:p>
            <a:pPr lvl="0"/>
            <a:r>
              <a:rPr lang="en-US" dirty="0"/>
              <a:t>A club may earn up to, but not more than $1,000 dollars during Fall and Winter quarter. Spring quarter will depend on the amount of money left in the budget</a:t>
            </a:r>
            <a:r>
              <a:rPr lang="en-US" dirty="0" smtClean="0"/>
              <a:t>.</a:t>
            </a:r>
          </a:p>
          <a:p>
            <a:r>
              <a:rPr lang="en-US" dirty="0"/>
              <a:t>Allocated on a weekly basis during fall, winter and spring quarters by the Club Coordinator.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9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purpose of CSF?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7848600" cy="3911527"/>
          </a:xfrm>
        </p:spPr>
        <p:txBody>
          <a:bodyPr>
            <a:normAutofit fontScale="92500" lnSpcReduction="10000"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2800" dirty="0"/>
              <a:t>The purpose of Club Service Funding (CSF) is to recognize and encourage the involvement of clubs and student organizations in the campus and community</a:t>
            </a:r>
            <a:r>
              <a:rPr lang="en-US" sz="2800" dirty="0" smtClean="0"/>
              <a:t>.</a:t>
            </a:r>
            <a:r>
              <a:rPr lang="en-US" dirty="0"/>
              <a:t> 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Highly </a:t>
            </a:r>
            <a:r>
              <a:rPr lang="en-US" sz="2800" dirty="0"/>
              <a:t>active clubs are </a:t>
            </a:r>
            <a:r>
              <a:rPr lang="en-US" sz="2800" u="sng" dirty="0"/>
              <a:t>financially rewarded </a:t>
            </a:r>
            <a:r>
              <a:rPr lang="en-US" sz="2800" dirty="0"/>
              <a:t>for providing events and activities and/or supporting events and activities that promote </a:t>
            </a:r>
            <a:r>
              <a:rPr lang="en-US" sz="2800" b="1" dirty="0"/>
              <a:t>educational</a:t>
            </a:r>
            <a:r>
              <a:rPr lang="en-US" sz="2800" dirty="0"/>
              <a:t>, </a:t>
            </a:r>
            <a:r>
              <a:rPr lang="en-US" sz="2800" b="1" dirty="0"/>
              <a:t>cultural</a:t>
            </a:r>
            <a:r>
              <a:rPr lang="en-US" sz="2800" dirty="0"/>
              <a:t>, </a:t>
            </a:r>
            <a:r>
              <a:rPr lang="en-US" sz="2800" b="1" dirty="0"/>
              <a:t>athletic</a:t>
            </a:r>
            <a:r>
              <a:rPr lang="en-US" sz="2800" dirty="0"/>
              <a:t>, and </a:t>
            </a:r>
            <a:r>
              <a:rPr lang="en-US" sz="2800" b="1" dirty="0"/>
              <a:t>social well-being </a:t>
            </a:r>
            <a:r>
              <a:rPr lang="en-US" sz="2800" dirty="0"/>
              <a:t>of Clark College students and our community.  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4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besides the money…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7924800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Benefits: </a:t>
            </a:r>
          </a:p>
          <a:p>
            <a:pPr lvl="1"/>
            <a:r>
              <a:rPr lang="en-US" dirty="0" smtClean="0"/>
              <a:t>Becoming more involved in the campus and community</a:t>
            </a:r>
          </a:p>
          <a:p>
            <a:pPr lvl="1"/>
            <a:r>
              <a:rPr lang="en-US" dirty="0" smtClean="0"/>
              <a:t>Generating energy and enthusiasm for the campus</a:t>
            </a:r>
          </a:p>
          <a:p>
            <a:pPr lvl="1"/>
            <a:r>
              <a:rPr lang="en-US" dirty="0" smtClean="0"/>
              <a:t>Providing human resources for the community</a:t>
            </a:r>
          </a:p>
          <a:p>
            <a:pPr lvl="1"/>
            <a:r>
              <a:rPr lang="en-US" dirty="0" smtClean="0"/>
              <a:t>Developing skills for interpersonal relationships</a:t>
            </a:r>
          </a:p>
          <a:p>
            <a:pPr lvl="1"/>
            <a:r>
              <a:rPr lang="en-US" dirty="0" smtClean="0"/>
              <a:t>Developing team and individual organizational skills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001000" cy="35993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dirty="0" smtClean="0"/>
              <a:t> </a:t>
            </a: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Club Service Funding requests must be completed correctly and must be returned to the Club </a:t>
            </a:r>
            <a:r>
              <a:rPr lang="en-US" dirty="0"/>
              <a:t>C</a:t>
            </a:r>
            <a:r>
              <a:rPr lang="en-US" dirty="0" smtClean="0"/>
              <a:t>oordinator before the quarterly deadlines.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At least </a:t>
            </a:r>
            <a:r>
              <a:rPr lang="en-US" b="1" u="sng" dirty="0"/>
              <a:t>three </a:t>
            </a:r>
            <a:r>
              <a:rPr lang="en-US" dirty="0"/>
              <a:t>different club members must volunteer hours during the quarter for the club to qualify for Club Service Funding</a:t>
            </a:r>
            <a:r>
              <a:rPr lang="en-US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The club must attend 4 Club Committee meetings per quarter.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The club must turn in a quarterly report each quarter.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CSF: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6 different types of CSF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On-campus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Off-campus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Host an Event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Host a Movie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Club Fair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Committee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On-Campus Volunteering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Events that occur anywhere on the Clark College campus</a:t>
            </a:r>
          </a:p>
          <a:p>
            <a:r>
              <a:rPr lang="en-US" sz="2800" dirty="0" smtClean="0"/>
              <a:t>Examples:</a:t>
            </a:r>
          </a:p>
          <a:p>
            <a:pPr lvl="1"/>
            <a:r>
              <a:rPr lang="en-US" sz="2400" dirty="0" smtClean="0"/>
              <a:t>Donating blood</a:t>
            </a:r>
          </a:p>
          <a:p>
            <a:pPr lvl="1"/>
            <a:r>
              <a:rPr lang="en-US" sz="2400" dirty="0" smtClean="0"/>
              <a:t>Helping set-up at an ASCC event</a:t>
            </a:r>
          </a:p>
          <a:p>
            <a:pPr lvl="1"/>
            <a:r>
              <a:rPr lang="en-US" sz="2400" dirty="0" smtClean="0"/>
              <a:t>Ushering at a play </a:t>
            </a:r>
          </a:p>
          <a:p>
            <a:pPr marL="41148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823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Off-Campus Volunteering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8153400" cy="383532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Any off-campus outreach volunteering that </a:t>
            </a:r>
            <a:r>
              <a:rPr lang="en-US" sz="2800" u="sng" dirty="0" smtClean="0"/>
              <a:t>at least 3 club members </a:t>
            </a:r>
            <a:r>
              <a:rPr lang="en-US" sz="2800" dirty="0" smtClean="0"/>
              <a:t>participate in</a:t>
            </a:r>
          </a:p>
          <a:p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Must turn in a Travel Authorization Request form and a Risk Waiver form to the Club Coordinator at least 2 weeks before the planned trip, along with the CSF form</a:t>
            </a:r>
          </a:p>
          <a:p>
            <a:r>
              <a:rPr lang="en-US" sz="2800" dirty="0" smtClean="0"/>
              <a:t>Your advisor or a college employee must be present the entire duration of the event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231</TotalTime>
  <Words>615</Words>
  <Application>Microsoft Office PowerPoint</Application>
  <PresentationFormat>On-screen Show (4:3)</PresentationFormat>
  <Paragraphs>97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Trebuchet MS</vt:lpstr>
      <vt:lpstr>Berlin</vt:lpstr>
      <vt:lpstr>Club Service Funding</vt:lpstr>
      <vt:lpstr>What is CSF?</vt:lpstr>
      <vt:lpstr>How much can I earn?</vt:lpstr>
      <vt:lpstr>What is the purpose of CSF?  </vt:lpstr>
      <vt:lpstr>Benefits besides the money…</vt:lpstr>
      <vt:lpstr>Eligibility Requirements</vt:lpstr>
      <vt:lpstr>Types of CSF:</vt:lpstr>
      <vt:lpstr>On-Campus Volunteering</vt:lpstr>
      <vt:lpstr>Off-Campus Volunteering</vt:lpstr>
      <vt:lpstr>Host an Event </vt:lpstr>
      <vt:lpstr>Host a Movie Event</vt:lpstr>
      <vt:lpstr>Club/Involvement Fair</vt:lpstr>
      <vt:lpstr>Committee</vt:lpstr>
      <vt:lpstr>Caveats to CSF </vt:lpstr>
      <vt:lpstr>Forms </vt:lpstr>
    </vt:vector>
  </TitlesOfParts>
  <Company>Clark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Setup</dc:creator>
  <cp:lastModifiedBy>Lelo, Samantha</cp:lastModifiedBy>
  <cp:revision>19</cp:revision>
  <dcterms:created xsi:type="dcterms:W3CDTF">2013-10-14T16:26:48Z</dcterms:created>
  <dcterms:modified xsi:type="dcterms:W3CDTF">2014-04-29T22:17:14Z</dcterms:modified>
</cp:coreProperties>
</file>